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86" r:id="rId3"/>
    <p:sldId id="287" r:id="rId4"/>
    <p:sldId id="257" r:id="rId5"/>
    <p:sldId id="275" r:id="rId6"/>
    <p:sldId id="290" r:id="rId7"/>
    <p:sldId id="291" r:id="rId8"/>
    <p:sldId id="277" r:id="rId9"/>
    <p:sldId id="293" r:id="rId10"/>
    <p:sldId id="307" r:id="rId11"/>
    <p:sldId id="327" r:id="rId12"/>
    <p:sldId id="259" r:id="rId13"/>
    <p:sldId id="258" r:id="rId14"/>
    <p:sldId id="265" r:id="rId15"/>
    <p:sldId id="322" r:id="rId16"/>
    <p:sldId id="324" r:id="rId17"/>
    <p:sldId id="323" r:id="rId18"/>
    <p:sldId id="325" r:id="rId19"/>
    <p:sldId id="326" r:id="rId20"/>
    <p:sldId id="320" r:id="rId21"/>
    <p:sldId id="314" r:id="rId22"/>
    <p:sldId id="315" r:id="rId23"/>
    <p:sldId id="316" r:id="rId24"/>
    <p:sldId id="317" r:id="rId25"/>
    <p:sldId id="318" r:id="rId26"/>
    <p:sldId id="328" r:id="rId27"/>
    <p:sldId id="294" r:id="rId28"/>
    <p:sldId id="308" r:id="rId29"/>
    <p:sldId id="309" r:id="rId30"/>
    <p:sldId id="310" r:id="rId31"/>
    <p:sldId id="311" r:id="rId32"/>
    <p:sldId id="329" r:id="rId33"/>
    <p:sldId id="319" r:id="rId34"/>
    <p:sldId id="303" r:id="rId35"/>
    <p:sldId id="260" r:id="rId36"/>
    <p:sldId id="280" r:id="rId37"/>
    <p:sldId id="330" r:id="rId38"/>
    <p:sldId id="284" r:id="rId39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HK Grotesk Light" pitchFamily="2" charset="77"/>
      <p:regular r:id="rId45"/>
    </p:embeddedFont>
    <p:embeddedFont>
      <p:font typeface="HK Grotesk Medium" pitchFamily="2" charset="77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9A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92" autoAdjust="0"/>
    <p:restoredTop sz="89966" autoAdjust="0"/>
  </p:normalViewPr>
  <p:slideViewPr>
    <p:cSldViewPr>
      <p:cViewPr varScale="1">
        <p:scale>
          <a:sx n="60" d="100"/>
          <a:sy n="60" d="100"/>
        </p:scale>
        <p:origin x="3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ACE9-4455-5E4E-95FB-CD735E50C363}" type="datetimeFigureOut">
              <a:rPr lang="pt-BR" smtClean="0"/>
              <a:t>13/01/2022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CDC78-4E6C-CB4A-953C-B6D0656C80E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69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562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866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2198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5964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5116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554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608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4287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169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3668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090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1779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737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0836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7229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3538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1773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216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354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494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4458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141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Thais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825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030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21734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3551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499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4058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37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9767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030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8633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789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627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CDC78-4E6C-CB4A-953C-B6D0656C80E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2635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7.jpe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jpeg"/><Relationship Id="rId4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2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38100"/>
            <a:ext cx="18516600" cy="10401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0603" y="1593783"/>
            <a:ext cx="16306779" cy="2061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69"/>
              </a:lnSpc>
              <a:spcBef>
                <a:spcPct val="0"/>
              </a:spcBef>
            </a:pPr>
            <a:r>
              <a:rPr lang="en-US" sz="9600" dirty="0">
                <a:solidFill>
                  <a:srgbClr val="FFFFFF"/>
                </a:solidFill>
                <a:latin typeface="HK Grotesk Medium"/>
              </a:rPr>
              <a:t>INTRODUÇÃO AO KAFKA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13200" y="7929916"/>
            <a:ext cx="8661601" cy="155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8"/>
              </a:lnSpc>
              <a:spcBef>
                <a:spcPct val="0"/>
              </a:spcBef>
            </a:pPr>
            <a:r>
              <a:rPr lang="en-US" sz="2948" dirty="0">
                <a:solidFill>
                  <a:srgbClr val="FFFFFF"/>
                </a:solidFill>
                <a:latin typeface="HK Grotesk Light"/>
              </a:rPr>
              <a:t>Nesta palestra </a:t>
            </a:r>
            <a:r>
              <a:rPr lang="en-US" sz="2948" dirty="0" err="1">
                <a:solidFill>
                  <a:srgbClr val="FFFFFF"/>
                </a:solidFill>
                <a:latin typeface="HK Grotesk Light"/>
              </a:rPr>
              <a:t>abordaremos</a:t>
            </a:r>
            <a:r>
              <a:rPr lang="en-US" sz="2948" dirty="0">
                <a:solidFill>
                  <a:srgbClr val="FFFFFF"/>
                </a:solidFill>
                <a:latin typeface="HK Grotesk Light"/>
              </a:rPr>
              <a:t> de forma </a:t>
            </a:r>
            <a:r>
              <a:rPr lang="en-US" sz="2948" dirty="0" err="1">
                <a:solidFill>
                  <a:srgbClr val="FFFFFF"/>
                </a:solidFill>
                <a:latin typeface="HK Grotesk Light"/>
              </a:rPr>
              <a:t>introdutória</a:t>
            </a:r>
            <a:r>
              <a:rPr lang="en-US" sz="2948" dirty="0">
                <a:solidFill>
                  <a:srgbClr val="FFFFFF"/>
                </a:solidFill>
                <a:latin typeface="HK Grotesk Light"/>
              </a:rPr>
              <a:t> e </a:t>
            </a:r>
            <a:r>
              <a:rPr lang="en-US" sz="2948" dirty="0" err="1">
                <a:solidFill>
                  <a:srgbClr val="FFFFFF"/>
                </a:solidFill>
                <a:latin typeface="HK Grotesk Light"/>
              </a:rPr>
              <a:t>didática</a:t>
            </a:r>
            <a:r>
              <a:rPr lang="en-US" sz="2948" dirty="0">
                <a:solidFill>
                  <a:srgbClr val="FFFFFF"/>
                </a:solidFill>
                <a:latin typeface="HK Grotesk Light"/>
              </a:rPr>
              <a:t> o </a:t>
            </a:r>
            <a:r>
              <a:rPr lang="en-US" sz="2948" dirty="0" err="1">
                <a:solidFill>
                  <a:srgbClr val="FFFFFF"/>
                </a:solidFill>
                <a:latin typeface="HK Grotesk Light"/>
              </a:rPr>
              <a:t>funcionamento</a:t>
            </a:r>
            <a:r>
              <a:rPr lang="en-US" sz="2948" dirty="0">
                <a:solidFill>
                  <a:srgbClr val="FFFFFF"/>
                </a:solidFill>
                <a:latin typeface="HK Grotesk Light"/>
              </a:rPr>
              <a:t> do Kafka e a </a:t>
            </a:r>
            <a:r>
              <a:rPr lang="en-US" sz="2948" dirty="0" err="1">
                <a:solidFill>
                  <a:srgbClr val="FFFFFF"/>
                </a:solidFill>
                <a:latin typeface="HK Grotesk Light"/>
              </a:rPr>
              <a:t>manipulação</a:t>
            </a:r>
            <a:r>
              <a:rPr lang="en-US" sz="2948" dirty="0">
                <a:solidFill>
                  <a:srgbClr val="FFFFFF"/>
                </a:solidFill>
                <a:latin typeface="HK Grotesk Light"/>
              </a:rPr>
              <a:t> de </a:t>
            </a:r>
            <a:r>
              <a:rPr lang="en-US" sz="2948" dirty="0" err="1">
                <a:solidFill>
                  <a:srgbClr val="FFFFFF"/>
                </a:solidFill>
                <a:latin typeface="HK Grotesk Light"/>
              </a:rPr>
              <a:t>informações</a:t>
            </a:r>
            <a:r>
              <a:rPr lang="en-US" sz="294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948" dirty="0" err="1">
                <a:solidFill>
                  <a:srgbClr val="FFFFFF"/>
                </a:solidFill>
                <a:latin typeface="HK Grotesk Light"/>
              </a:rPr>
              <a:t>através</a:t>
            </a:r>
            <a:r>
              <a:rPr lang="en-US" sz="2948" dirty="0">
                <a:solidFill>
                  <a:srgbClr val="FFFFFF"/>
                </a:solidFill>
                <a:latin typeface="HK Grotesk Light"/>
              </a:rPr>
              <a:t> do C#</a:t>
            </a:r>
          </a:p>
        </p:txBody>
      </p:sp>
      <p:sp>
        <p:nvSpPr>
          <p:cNvPr id="5" name="AutoShape 5"/>
          <p:cNvSpPr/>
          <p:nvPr/>
        </p:nvSpPr>
        <p:spPr>
          <a:xfrm rot="-5400000">
            <a:off x="7267610" y="5639974"/>
            <a:ext cx="37845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id="{63738070-67E5-B845-B9A6-6F2620E8F8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401732"/>
            <a:ext cx="2476483" cy="2476483"/>
          </a:xfrm>
          <a:prstGeom prst="roundRect">
            <a:avLst/>
          </a:prstGeom>
        </p:spPr>
      </p:pic>
      <p:pic>
        <p:nvPicPr>
          <p:cNvPr id="1030" name="Picture 6" descr="Kafka Logo transparent PNG - StickPNG">
            <a:extLst>
              <a:ext uri="{FF2B5EF4-FFF2-40B4-BE49-F238E27FC236}">
                <a16:creationId xmlns:a16="http://schemas.microsoft.com/office/drawing/2014/main" id="{8304E5A3-1A91-3940-BD7D-2D0DDBE54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401732"/>
            <a:ext cx="2476477" cy="247647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2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D311B12E-AF53-8B45-A9AC-1792E3547C0F}"/>
              </a:ext>
            </a:extLst>
          </p:cNvPr>
          <p:cNvSpPr txBox="1"/>
          <p:nvPr/>
        </p:nvSpPr>
        <p:spPr>
          <a:xfrm>
            <a:off x="2995795" y="2015218"/>
            <a:ext cx="12296410" cy="98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</a:pPr>
            <a:r>
              <a:rPr lang="en-US" sz="6400" dirty="0" err="1">
                <a:solidFill>
                  <a:srgbClr val="D993FA"/>
                </a:solidFill>
                <a:latin typeface="HK Grotesk Medium"/>
              </a:rPr>
              <a:t>Mensageria</a:t>
            </a:r>
            <a:endParaRPr lang="en-US" sz="6400" dirty="0">
              <a:solidFill>
                <a:srgbClr val="D993FA"/>
              </a:solidFill>
              <a:latin typeface="HK Grotesk Medium"/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F30AE178-5522-7047-9029-6B6300DC53B5}"/>
              </a:ext>
            </a:extLst>
          </p:cNvPr>
          <p:cNvSpPr txBox="1"/>
          <p:nvPr/>
        </p:nvSpPr>
        <p:spPr>
          <a:xfrm>
            <a:off x="2995795" y="3234263"/>
            <a:ext cx="12296410" cy="85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Superficialmente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falando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podemos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pensar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que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Mensageria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é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uma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forma de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comunicação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entre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aplicações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onde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podemos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realizar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essa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comunicação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de forma </a:t>
            </a:r>
            <a:r>
              <a:rPr lang="en-US" sz="2400" b="1" dirty="0" err="1">
                <a:solidFill>
                  <a:srgbClr val="000000"/>
                </a:solidFill>
                <a:latin typeface="HK Grotesk Light"/>
              </a:rPr>
              <a:t>síncrona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ou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HK Grotesk Light"/>
              </a:rPr>
              <a:t>assíncrona</a:t>
            </a:r>
            <a:endParaRPr lang="en-US" sz="2400" b="1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AD6862D5-AE4C-1C47-8365-6995D12DA200}"/>
              </a:ext>
            </a:extLst>
          </p:cNvPr>
          <p:cNvSpPr/>
          <p:nvPr/>
        </p:nvSpPr>
        <p:spPr>
          <a:xfrm rot="-5400000">
            <a:off x="8545814" y="625882"/>
            <a:ext cx="120589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EA334BCA-88C7-2544-915F-48EAB3879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613361"/>
            <a:ext cx="12071350" cy="27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3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2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AD6862D5-AE4C-1C47-8365-6995D12DA200}"/>
              </a:ext>
            </a:extLst>
          </p:cNvPr>
          <p:cNvSpPr/>
          <p:nvPr/>
        </p:nvSpPr>
        <p:spPr>
          <a:xfrm rot="-5400000">
            <a:off x="8545814" y="625882"/>
            <a:ext cx="120589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BCF34F47-90CF-1D4A-BFE5-BF004B5F2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1" y="1694173"/>
            <a:ext cx="11527606" cy="7363996"/>
          </a:xfrm>
          <a:prstGeom prst="rect">
            <a:avLst/>
          </a:prstGeom>
        </p:spPr>
      </p:pic>
      <p:pic>
        <p:nvPicPr>
          <p:cNvPr id="13" name="Imagem 12" descr="Uma imagem contendo Texto&#10;&#10;Descrição gerada automaticamente">
            <a:extLst>
              <a:ext uri="{FF2B5EF4-FFF2-40B4-BE49-F238E27FC236}">
                <a16:creationId xmlns:a16="http://schemas.microsoft.com/office/drawing/2014/main" id="{90EA1E59-CBD1-774B-87FC-431B8DAC0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866899"/>
            <a:ext cx="5943600" cy="3730557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D311B12E-AF53-8B45-A9AC-1792E3547C0F}"/>
              </a:ext>
            </a:extLst>
          </p:cNvPr>
          <p:cNvSpPr txBox="1"/>
          <p:nvPr/>
        </p:nvSpPr>
        <p:spPr>
          <a:xfrm>
            <a:off x="2993245" y="1228831"/>
            <a:ext cx="12296410" cy="98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80"/>
              </a:lnSpc>
            </a:pPr>
            <a:r>
              <a:rPr lang="en-US" sz="6400" dirty="0" err="1">
                <a:solidFill>
                  <a:srgbClr val="D993FA"/>
                </a:solidFill>
                <a:latin typeface="HK Grotesk Medium"/>
              </a:rPr>
              <a:t>Mensageria</a:t>
            </a:r>
            <a:endParaRPr lang="en-US" sz="6400" dirty="0">
              <a:solidFill>
                <a:srgbClr val="D993FA"/>
              </a:solidFill>
              <a:latin typeface="HK Grotesk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5110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26972"/>
            <a:ext cx="7013444" cy="3309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Síncrona</a:t>
            </a:r>
            <a:r>
              <a:rPr lang="en-US" sz="7200" dirty="0">
                <a:solidFill>
                  <a:srgbClr val="D993FA"/>
                </a:solidFill>
                <a:latin typeface="HK Grotesk Medium"/>
              </a:rPr>
              <a:t> </a:t>
            </a:r>
          </a:p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D993FA"/>
                </a:solidFill>
                <a:latin typeface="HK Grotesk Medium"/>
              </a:rPr>
              <a:t>X</a:t>
            </a:r>
          </a:p>
          <a:p>
            <a:pPr>
              <a:lnSpc>
                <a:spcPts val="8640"/>
              </a:lnSpc>
            </a:pP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Assíncrona</a:t>
            </a:r>
            <a:endParaRPr lang="en-US" sz="7200" dirty="0">
              <a:solidFill>
                <a:srgbClr val="D993FA"/>
              </a:solidFill>
              <a:latin typeface="HK Grotesk Medium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144000" y="2518729"/>
            <a:ext cx="7205016" cy="73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Transmissão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síncrona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usa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relógios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sincronizados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para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transmitir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dados.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1896655"/>
            <a:ext cx="7205016" cy="4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HK Grotesk Medium"/>
              </a:rPr>
              <a:t>Transmissão</a:t>
            </a:r>
            <a:r>
              <a:rPr lang="en-US" sz="2400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Medium"/>
              </a:rPr>
              <a:t>Síncrona</a:t>
            </a:r>
            <a:endParaRPr lang="en-US" sz="2400" dirty="0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9144000" y="1436497"/>
            <a:ext cx="9144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144000" y="6839507"/>
            <a:ext cx="7205016" cy="731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Transmissão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assíncrona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usa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mudança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estado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em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vez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de usar um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relógio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sincronizado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6217433"/>
            <a:ext cx="7205016" cy="4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HK Grotesk Medium"/>
              </a:rPr>
              <a:t>Transmissão</a:t>
            </a:r>
            <a:r>
              <a:rPr lang="en-US" sz="2400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Medium"/>
              </a:rPr>
              <a:t>Assíncrona</a:t>
            </a:r>
            <a:endParaRPr lang="en-US" sz="2400" dirty="0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9144000" y="5757275"/>
            <a:ext cx="9144000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Imagem 8" descr="Logotipo&#10;&#10;Descrição gerada automaticamente com confiança média">
            <a:extLst>
              <a:ext uri="{FF2B5EF4-FFF2-40B4-BE49-F238E27FC236}">
                <a16:creationId xmlns:a16="http://schemas.microsoft.com/office/drawing/2014/main" id="{D440ADA4-2703-EB46-B617-35404C1535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6230600" y="8191500"/>
            <a:ext cx="1800000" cy="1800000"/>
          </a:xfrm>
          <a:prstGeom prst="ellipse">
            <a:avLst/>
          </a:prstGeom>
        </p:spPr>
      </p:pic>
      <p:pic>
        <p:nvPicPr>
          <p:cNvPr id="10" name="Imagem 9" descr="Uma imagem contendo computador&#10;&#10;Descrição gerada automaticamente">
            <a:extLst>
              <a:ext uri="{FF2B5EF4-FFF2-40B4-BE49-F238E27FC236}">
                <a16:creationId xmlns:a16="http://schemas.microsoft.com/office/drawing/2014/main" id="{478A8E3D-4E39-184D-A5BB-C9CE25A72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82" y="5757275"/>
            <a:ext cx="4645454" cy="37129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10314" y="3839371"/>
            <a:ext cx="6889791" cy="106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79"/>
              </a:lnSpc>
            </a:pPr>
            <a:r>
              <a:rPr lang="en-US" sz="6899" dirty="0">
                <a:solidFill>
                  <a:srgbClr val="000000"/>
                </a:solidFill>
                <a:latin typeface="HK Grotesk Medium"/>
              </a:rPr>
              <a:t>O que </a:t>
            </a:r>
            <a:r>
              <a:rPr lang="en-US" sz="6899" dirty="0" err="1">
                <a:solidFill>
                  <a:srgbClr val="000000"/>
                </a:solidFill>
                <a:latin typeface="HK Grotesk Medium"/>
              </a:rPr>
              <a:t>é</a:t>
            </a:r>
            <a:r>
              <a:rPr lang="en-US" sz="6899" dirty="0">
                <a:solidFill>
                  <a:srgbClr val="000000"/>
                </a:solidFill>
                <a:latin typeface="HK Grotesk Medium"/>
              </a:rPr>
              <a:t> Kafka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60436" y="5384133"/>
            <a:ext cx="6389549" cy="85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Plataforma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distribuída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de streaming de </a:t>
            </a:r>
            <a:br>
              <a:rPr lang="en-US" sz="2400" dirty="0">
                <a:solidFill>
                  <a:srgbClr val="000000"/>
                </a:solidFill>
                <a:latin typeface="HK Grotesk Light"/>
              </a:rPr>
            </a:b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grande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quantidade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de dados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em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tempo real 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817589" y="4410086"/>
            <a:ext cx="24534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5854" b="22326"/>
          <a:stretch>
            <a:fillRect/>
          </a:stretch>
        </p:blipFill>
        <p:spPr>
          <a:xfrm>
            <a:off x="0" y="9071171"/>
            <a:ext cx="18310194" cy="1215829"/>
          </a:xfrm>
          <a:prstGeom prst="rect">
            <a:avLst/>
          </a:prstGeom>
        </p:spPr>
      </p:pic>
      <p:pic>
        <p:nvPicPr>
          <p:cNvPr id="18" name="Imagem 1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F6D5A004-C998-CA47-8F65-1139663983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6230600" y="8191500"/>
            <a:ext cx="1800000" cy="1800000"/>
          </a:xfrm>
          <a:prstGeom prst="ellipse">
            <a:avLst/>
          </a:prstGeom>
        </p:spPr>
      </p:pic>
      <p:pic>
        <p:nvPicPr>
          <p:cNvPr id="2050" name="Picture 2" descr="CTO Cheat Sheet: Apache Kafka">
            <a:extLst>
              <a:ext uri="{FF2B5EF4-FFF2-40B4-BE49-F238E27FC236}">
                <a16:creationId xmlns:a16="http://schemas.microsoft.com/office/drawing/2014/main" id="{B42C7351-B10E-F144-92D2-EF6CC629C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512719"/>
            <a:ext cx="8001232" cy="447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1FF6D404-8F03-4B43-8727-6D0C36BD23B9}"/>
              </a:ext>
            </a:extLst>
          </p:cNvPr>
          <p:cNvSpPr txBox="1"/>
          <p:nvPr/>
        </p:nvSpPr>
        <p:spPr>
          <a:xfrm>
            <a:off x="10134600" y="5143500"/>
            <a:ext cx="6389549" cy="41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https://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kafka.apache.org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/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9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31854" y="1383002"/>
            <a:ext cx="12205242" cy="1236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FFFFFF"/>
                </a:solidFill>
                <a:latin typeface="HK Grotesk Medium"/>
              </a:rPr>
              <a:t>CARACTERÍSTICAS</a:t>
            </a:r>
          </a:p>
        </p:txBody>
      </p:sp>
      <p:sp>
        <p:nvSpPr>
          <p:cNvPr id="3" name="AutoShape 3"/>
          <p:cNvSpPr/>
          <p:nvPr/>
        </p:nvSpPr>
        <p:spPr>
          <a:xfrm rot="5400000">
            <a:off x="8549020" y="585455"/>
            <a:ext cx="1180435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496354" y="5165838"/>
            <a:ext cx="4430093" cy="33348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sz="2100" dirty="0">
                <a:solidFill>
                  <a:srgbClr val="FFFFFF"/>
                </a:solidFill>
                <a:latin typeface="HK Grotesk Light"/>
              </a:rPr>
              <a:t>Alta Taxa de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Tranferência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(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latência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de 2ms);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Escalável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(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pudução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de petabytes de dados);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Armazenamento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Permanente (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durável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e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tolerante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a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falhas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);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sz="2100" dirty="0">
                <a:solidFill>
                  <a:srgbClr val="FFFFFF"/>
                </a:solidFill>
                <a:latin typeface="HK Grotesk Light"/>
              </a:rPr>
              <a:t>Alta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disponibilidade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;</a:t>
            </a:r>
          </a:p>
          <a:p>
            <a:pPr marL="342900" lvl="0" indent="-342900" algn="ctr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FFFFFF"/>
              </a:solidFill>
              <a:latin typeface="HK Grotesk Light"/>
            </a:endParaRPr>
          </a:p>
          <a:p>
            <a:pPr marL="342900" lvl="0" indent="-342900" algn="ctr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73510" y="4521426"/>
            <a:ext cx="3875783" cy="37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045"/>
              </a:lnSpc>
              <a:spcBef>
                <a:spcPct val="0"/>
              </a:spcBef>
            </a:pPr>
            <a:r>
              <a:rPr lang="en-US" sz="2175" dirty="0">
                <a:solidFill>
                  <a:srgbClr val="FFFFFF"/>
                </a:solidFill>
                <a:latin typeface="HK Grotesk Medium"/>
              </a:rPr>
              <a:t>CAPACIDADES DE NÚCLEO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97501" y="5143500"/>
            <a:ext cx="4828245" cy="2962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Processamento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fluxos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integrados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(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junções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agregações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filtros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…);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sz="2100" b="1" dirty="0" err="1">
                <a:solidFill>
                  <a:srgbClr val="FFFFFF"/>
                </a:solidFill>
                <a:latin typeface="HK Grotesk Light"/>
              </a:rPr>
              <a:t>Conectores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(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Inteface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para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Elasticsearsh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, Azure, AWS…);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sz="2100" b="1" dirty="0" err="1">
                <a:solidFill>
                  <a:srgbClr val="FFFFFF"/>
                </a:solidFill>
                <a:latin typeface="HK Grotesk Light"/>
              </a:rPr>
              <a:t>Biblioteca</a:t>
            </a:r>
            <a:r>
              <a:rPr lang="en-US" sz="2100" b="1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100" b="1" dirty="0" err="1">
                <a:solidFill>
                  <a:srgbClr val="FFFFFF"/>
                </a:solidFill>
                <a:latin typeface="HK Grotesk Light"/>
              </a:rPr>
              <a:t>Cliente</a:t>
            </a:r>
            <a:r>
              <a:rPr lang="en-US" sz="2100" b="1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(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você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escolhe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a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linguagem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);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sz="2100" dirty="0">
                <a:solidFill>
                  <a:srgbClr val="FFFFFF"/>
                </a:solidFill>
                <a:latin typeface="HK Grotesk Light"/>
              </a:rPr>
              <a:t>Código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aberto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(ferramentas para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comunidade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);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35155" y="4521426"/>
            <a:ext cx="3875783" cy="37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045"/>
              </a:lnSpc>
              <a:spcBef>
                <a:spcPct val="0"/>
              </a:spcBef>
            </a:pPr>
            <a:r>
              <a:rPr lang="en-US" sz="2175" dirty="0">
                <a:solidFill>
                  <a:srgbClr val="FFFFFF"/>
                </a:solidFill>
                <a:latin typeface="HK Grotesk Medium"/>
              </a:rPr>
              <a:t>ECOSSISTEMA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96800" y="5535401"/>
            <a:ext cx="4572000" cy="147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Aprovado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por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milhares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organizações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;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Vasta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comunidade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de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usuário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;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itchFamily="2" charset="2"/>
              <a:buChar char="ü"/>
            </a:pP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Documentação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rica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;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96800" y="4521426"/>
            <a:ext cx="3875783" cy="756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045"/>
              </a:lnSpc>
              <a:spcBef>
                <a:spcPct val="0"/>
              </a:spcBef>
            </a:pPr>
            <a:r>
              <a:rPr lang="en-US" sz="2175" dirty="0">
                <a:solidFill>
                  <a:srgbClr val="FFFFFF"/>
                </a:solidFill>
                <a:latin typeface="HK Grotesk Medium"/>
              </a:rPr>
              <a:t>CONFIANÇA E FACILIDADE DE USO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377973" y="3676232"/>
            <a:ext cx="666858" cy="48135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792899" y="3643891"/>
            <a:ext cx="560295" cy="54603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048673" y="3569490"/>
            <a:ext cx="772039" cy="694835"/>
          </a:xfrm>
          <a:prstGeom prst="rect">
            <a:avLst/>
          </a:prstGeom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2789393C-5FC4-2F43-A6C0-B1DF93D62962}"/>
              </a:ext>
            </a:extLst>
          </p:cNvPr>
          <p:cNvSpPr txBox="1"/>
          <p:nvPr/>
        </p:nvSpPr>
        <p:spPr>
          <a:xfrm>
            <a:off x="12801600" y="9533593"/>
            <a:ext cx="4572000" cy="35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940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Fonte:https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://</a:t>
            </a:r>
            <a:r>
              <a:rPr lang="en-US" sz="2100" dirty="0" err="1">
                <a:solidFill>
                  <a:srgbClr val="FFFFFF"/>
                </a:solidFill>
                <a:latin typeface="HK Grotesk Light"/>
              </a:rPr>
              <a:t>kafka.apache.org</a:t>
            </a:r>
            <a:r>
              <a:rPr lang="en-US" sz="2100" dirty="0">
                <a:solidFill>
                  <a:srgbClr val="FFFFFF"/>
                </a:solidFill>
                <a:latin typeface="HK Grotesk Light"/>
              </a:rPr>
              <a:t>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828800" y="3346141"/>
            <a:ext cx="9467286" cy="21278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79"/>
              </a:lnSpc>
            </a:pPr>
            <a:r>
              <a:rPr lang="en-US" sz="6899" dirty="0">
                <a:solidFill>
                  <a:srgbClr val="000000"/>
                </a:solidFill>
                <a:latin typeface="HK Grotesk Medium"/>
              </a:rPr>
              <a:t>Kafka ♥ Cloud | Kafka Summit 2020 Keynote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09800" y="6283845"/>
            <a:ext cx="6389549" cy="85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Big Numbers, da palestra do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cofundador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e CEO da Confluent, Jay Kreps</a:t>
            </a:r>
          </a:p>
        </p:txBody>
      </p:sp>
      <p:sp>
        <p:nvSpPr>
          <p:cNvPr id="16" name="AutoShape 16"/>
          <p:cNvSpPr/>
          <p:nvPr/>
        </p:nvSpPr>
        <p:spPr>
          <a:xfrm>
            <a:off x="-817589" y="4410086"/>
            <a:ext cx="24534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5854" b="22326"/>
          <a:stretch>
            <a:fillRect/>
          </a:stretch>
        </p:blipFill>
        <p:spPr>
          <a:xfrm>
            <a:off x="0" y="9071171"/>
            <a:ext cx="18310194" cy="1215829"/>
          </a:xfrm>
          <a:prstGeom prst="rect">
            <a:avLst/>
          </a:prstGeom>
        </p:spPr>
      </p:pic>
      <p:pic>
        <p:nvPicPr>
          <p:cNvPr id="18" name="Imagem 1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F6D5A004-C998-CA47-8F65-1139663983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6230600" y="8191500"/>
            <a:ext cx="1800000" cy="1800000"/>
          </a:xfrm>
          <a:prstGeom prst="ellipse">
            <a:avLst/>
          </a:prstGeom>
        </p:spPr>
      </p:pic>
      <p:sp>
        <p:nvSpPr>
          <p:cNvPr id="20" name="TextBox 15">
            <a:extLst>
              <a:ext uri="{FF2B5EF4-FFF2-40B4-BE49-F238E27FC236}">
                <a16:creationId xmlns:a16="http://schemas.microsoft.com/office/drawing/2014/main" id="{1FF6D404-8F03-4B43-8727-6D0C36BD23B9}"/>
              </a:ext>
            </a:extLst>
          </p:cNvPr>
          <p:cNvSpPr txBox="1"/>
          <p:nvPr/>
        </p:nvSpPr>
        <p:spPr>
          <a:xfrm>
            <a:off x="9719366" y="7927096"/>
            <a:ext cx="7315200" cy="855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https://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www.confluent.io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/resources/kafka-summit-2020/jay-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kreps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-confluent-keynote-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kafka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-cloud/</a:t>
            </a:r>
          </a:p>
        </p:txBody>
      </p:sp>
    </p:spTree>
    <p:extLst>
      <p:ext uri="{BB962C8B-B14F-4D97-AF65-F5344CB8AC3E}">
        <p14:creationId xmlns:p14="http://schemas.microsoft.com/office/powerpoint/2010/main" val="182418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CB6F41D-0E43-AA4B-8CAF-A34B643740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75"/>
          <a:stretch/>
        </p:blipFill>
        <p:spPr>
          <a:xfrm>
            <a:off x="22412" y="11216"/>
            <a:ext cx="18287522" cy="10286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7338060"/>
            <a:ext cx="18287998" cy="294894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0F3462A-CFC9-F349-ADB8-7610E5D40EEA}"/>
              </a:ext>
            </a:extLst>
          </p:cNvPr>
          <p:cNvSpPr txBox="1"/>
          <p:nvPr/>
        </p:nvSpPr>
        <p:spPr>
          <a:xfrm>
            <a:off x="533400" y="7041195"/>
            <a:ext cx="10459806" cy="189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Completo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2207240" y="7987599"/>
            <a:ext cx="0" cy="13716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626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D35C0F51-98CE-074B-ACC6-F5D259FB4F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" r="6081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7338060"/>
            <a:ext cx="18287998" cy="294894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0F3462A-CFC9-F349-ADB8-7610E5D40EEA}"/>
              </a:ext>
            </a:extLst>
          </p:cNvPr>
          <p:cNvSpPr txBox="1"/>
          <p:nvPr/>
        </p:nvSpPr>
        <p:spPr>
          <a:xfrm>
            <a:off x="457200" y="7994323"/>
            <a:ext cx="10459806" cy="189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Comunidade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2207240" y="7987599"/>
            <a:ext cx="0" cy="13716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295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A4B2A24-99B8-0642-BC85-61A26FCC8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17221200" cy="10137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7338060"/>
            <a:ext cx="18287998" cy="294894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0F3462A-CFC9-F349-ADB8-7610E5D40EEA}"/>
              </a:ext>
            </a:extLst>
          </p:cNvPr>
          <p:cNvSpPr txBox="1"/>
          <p:nvPr/>
        </p:nvSpPr>
        <p:spPr>
          <a:xfrm>
            <a:off x="533400" y="7041195"/>
            <a:ext cx="10459806" cy="189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Ecossistema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2207240" y="7987599"/>
            <a:ext cx="0" cy="13716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457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41C087D7-730F-D84F-B0B7-DA70466F5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7525"/>
            <a:ext cx="17297400" cy="96519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7338060"/>
            <a:ext cx="18287998" cy="294894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0F3462A-CFC9-F349-ADB8-7610E5D40EEA}"/>
              </a:ext>
            </a:extLst>
          </p:cNvPr>
          <p:cNvSpPr txBox="1"/>
          <p:nvPr/>
        </p:nvSpPr>
        <p:spPr>
          <a:xfrm>
            <a:off x="533400" y="7041195"/>
            <a:ext cx="10459806" cy="1892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Performace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2207240" y="7987599"/>
            <a:ext cx="0" cy="13716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9244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9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4124455" y="5138737"/>
            <a:ext cx="102870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4289499"/>
            <a:ext cx="4919831" cy="200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29"/>
              </a:lnSpc>
            </a:pPr>
            <a:r>
              <a:rPr lang="en-US" sz="6524" dirty="0">
                <a:solidFill>
                  <a:srgbClr val="FFFFFF"/>
                </a:solidFill>
                <a:latin typeface="HK Grotesk Medium"/>
              </a:rPr>
              <a:t>Nathaly Mesquita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20600" y="2628900"/>
            <a:ext cx="5410200" cy="47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HK Grotesk Light"/>
              </a:rPr>
              <a:t>Futura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engenharia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computação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trabalha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há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4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anos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na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área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tecnologia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lvl="0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HK Grotesk Light"/>
            </a:endParaRPr>
          </a:p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Tem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como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seu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hobby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jogar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vôlei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programar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pesquisar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sobre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investimentos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, e por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coincidência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esse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também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é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seu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trabalho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. </a:t>
            </a:r>
          </a:p>
          <a:p>
            <a:pPr lvl="0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HK Grotesk Light"/>
            </a:endParaRPr>
          </a:p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Apaixonada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pela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poesia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que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existe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por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trás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de um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código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, um café,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uma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madrugada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uma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boa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música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.</a:t>
            </a:r>
          </a:p>
        </p:txBody>
      </p:sp>
      <p:pic>
        <p:nvPicPr>
          <p:cNvPr id="9" name="Imagem 8" descr="Mulher sentada em uma cadeira&#10;&#10;Descrição gerada automaticamente com confiança média">
            <a:extLst>
              <a:ext uri="{FF2B5EF4-FFF2-40B4-BE49-F238E27FC236}">
                <a16:creationId xmlns:a16="http://schemas.microsoft.com/office/drawing/2014/main" id="{40A10842-8DA0-6E41-934E-9D73C40E3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32" t="7032" r="8984" b="8984"/>
          <a:stretch/>
        </p:blipFill>
        <p:spPr>
          <a:xfrm>
            <a:off x="6818221" y="1872425"/>
            <a:ext cx="4899467" cy="6532624"/>
          </a:xfrm>
          <a:prstGeom prst="round1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25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9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A4337F6B-D222-CB4A-816C-270FCDAC9CDF}"/>
              </a:ext>
            </a:extLst>
          </p:cNvPr>
          <p:cNvSpPr txBox="1"/>
          <p:nvPr/>
        </p:nvSpPr>
        <p:spPr>
          <a:xfrm>
            <a:off x="7512424" y="42313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56E46E4E-FF13-3C4C-A978-8DC92361B9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2" r="2682"/>
          <a:stretch>
            <a:fillRect/>
          </a:stretch>
        </p:blipFill>
        <p:spPr>
          <a:xfrm>
            <a:off x="0" y="0"/>
            <a:ext cx="7562937" cy="10287000"/>
          </a:xfrm>
          <a:prstGeom prst="rect">
            <a:avLst/>
          </a:prstGeom>
        </p:spPr>
      </p:pic>
      <p:sp>
        <p:nvSpPr>
          <p:cNvPr id="15" name="TextBox 3">
            <a:extLst>
              <a:ext uri="{FF2B5EF4-FFF2-40B4-BE49-F238E27FC236}">
                <a16:creationId xmlns:a16="http://schemas.microsoft.com/office/drawing/2014/main" id="{EA8A14C2-B268-BD4D-9E6C-479435259156}"/>
              </a:ext>
            </a:extLst>
          </p:cNvPr>
          <p:cNvSpPr txBox="1"/>
          <p:nvPr/>
        </p:nvSpPr>
        <p:spPr>
          <a:xfrm>
            <a:off x="9467485" y="2232515"/>
            <a:ext cx="6889791" cy="106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6899" dirty="0" err="1">
                <a:solidFill>
                  <a:srgbClr val="FFFFFF"/>
                </a:solidFill>
                <a:latin typeface="HK Grotesk Medium"/>
              </a:rPr>
              <a:t>Topologia</a:t>
            </a:r>
            <a:endParaRPr lang="en-US" sz="6899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6829F884-7441-B34D-8B0A-94643E610C19}"/>
              </a:ext>
            </a:extLst>
          </p:cNvPr>
          <p:cNvSpPr txBox="1"/>
          <p:nvPr/>
        </p:nvSpPr>
        <p:spPr>
          <a:xfrm>
            <a:off x="9717607" y="7648720"/>
            <a:ext cx="6389549" cy="85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Conceitos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importantes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para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sua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primeira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aplicação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com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kafka</a:t>
            </a:r>
            <a:endParaRPr lang="en-US" sz="2400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17" name="AutoShape 5">
            <a:extLst>
              <a:ext uri="{FF2B5EF4-FFF2-40B4-BE49-F238E27FC236}">
                <a16:creationId xmlns:a16="http://schemas.microsoft.com/office/drawing/2014/main" id="{878F46D2-C3B6-3B4D-83A8-58D90DC86B3C}"/>
              </a:ext>
            </a:extLst>
          </p:cNvPr>
          <p:cNvSpPr/>
          <p:nvPr/>
        </p:nvSpPr>
        <p:spPr>
          <a:xfrm rot="-5400000">
            <a:off x="11685667" y="5669386"/>
            <a:ext cx="2453428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2060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0242" cy="93218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03C867C-BF1A-3F4A-88FB-AD31BB0C7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143000" y="7546735"/>
            <a:ext cx="1800000" cy="1800000"/>
          </a:xfrm>
          <a:prstGeom prst="ellipse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37914CE4-F3D4-3E4B-8290-2B5F0AA4F598}"/>
              </a:ext>
            </a:extLst>
          </p:cNvPr>
          <p:cNvSpPr txBox="1"/>
          <p:nvPr/>
        </p:nvSpPr>
        <p:spPr>
          <a:xfrm>
            <a:off x="2875267" y="4521200"/>
            <a:ext cx="14354400" cy="3907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Tópico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é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diferente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de fila </a:t>
            </a:r>
          </a:p>
          <a:p>
            <a:pPr marL="800100" lvl="1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Distribuição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: no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tópico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é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de 1 para n e fila de 1 para 1. </a:t>
            </a:r>
          </a:p>
          <a:p>
            <a:pPr marL="800100" lvl="1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Ordenação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na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fila, 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primeiro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que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entra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é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primeiro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que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sai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(FIFO)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em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tópico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não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necessariamente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;</a:t>
            </a:r>
          </a:p>
          <a:p>
            <a:pPr marL="342900" lvl="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tópico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, atua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como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banco de dados que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encaminha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o tempo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todo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as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mensagens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para 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consumidor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;</a:t>
            </a: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O dado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passa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por dentro de um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tópico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armazenando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as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mensagens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conforme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configuração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);</a:t>
            </a:r>
          </a:p>
          <a:p>
            <a:pPr marL="342900" lvl="0" indent="-342900">
              <a:lnSpc>
                <a:spcPts val="335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tópico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possui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diversas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partições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ou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seja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ele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divide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esses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dados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em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partições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(0,1,2,3...)*;</a:t>
            </a:r>
            <a:br>
              <a:rPr lang="en-US" sz="2400" dirty="0">
                <a:solidFill>
                  <a:srgbClr val="000000"/>
                </a:solidFill>
                <a:latin typeface="HK Grotesk Light"/>
              </a:rPr>
            </a:br>
            <a:endParaRPr lang="en-US" sz="2400" dirty="0">
              <a:solidFill>
                <a:srgbClr val="000000"/>
              </a:solidFill>
              <a:latin typeface="HK Grotesk Light"/>
            </a:endParaRPr>
          </a:p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*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é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obrigatório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ao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criar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um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tópico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definir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número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partições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.</a:t>
            </a:r>
          </a:p>
          <a:p>
            <a:pPr lvl="0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81DABE96-C674-5A49-8A03-A4D71465A671}"/>
              </a:ext>
            </a:extLst>
          </p:cNvPr>
          <p:cNvSpPr/>
          <p:nvPr/>
        </p:nvSpPr>
        <p:spPr>
          <a:xfrm rot="-5400000">
            <a:off x="8545814" y="625882"/>
            <a:ext cx="120589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Imagem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4473121B-8A66-804C-ADEE-470CA360E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08" y="1711430"/>
            <a:ext cx="10641021" cy="238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36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0242" cy="93218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03C867C-BF1A-3F4A-88FB-AD31BB0C7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143000" y="7546735"/>
            <a:ext cx="1800000" cy="1800000"/>
          </a:xfrm>
          <a:prstGeom prst="ellipse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5D7248F9-8B5D-374C-A447-6401D092B0BB}"/>
              </a:ext>
            </a:extLst>
          </p:cNvPr>
          <p:cNvSpPr txBox="1"/>
          <p:nvPr/>
        </p:nvSpPr>
        <p:spPr>
          <a:xfrm>
            <a:off x="7710360" y="1303402"/>
            <a:ext cx="6889791" cy="106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79"/>
              </a:lnSpc>
            </a:pPr>
            <a:r>
              <a:rPr lang="en-US" sz="6899" dirty="0">
                <a:solidFill>
                  <a:srgbClr val="000000"/>
                </a:solidFill>
                <a:latin typeface="HK Grotesk Medium"/>
              </a:rPr>
              <a:t>Partition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6060CBCB-8E25-104B-B2D6-9EDF5FAE2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67" y="2317749"/>
            <a:ext cx="11188700" cy="5651500"/>
          </a:xfrm>
          <a:prstGeom prst="rect">
            <a:avLst/>
          </a:prstGeom>
        </p:spPr>
      </p:pic>
      <p:sp>
        <p:nvSpPr>
          <p:cNvPr id="12" name="AutoShape 5">
            <a:extLst>
              <a:ext uri="{FF2B5EF4-FFF2-40B4-BE49-F238E27FC236}">
                <a16:creationId xmlns:a16="http://schemas.microsoft.com/office/drawing/2014/main" id="{33FEBB20-2971-C548-8CB7-14AD491A08E7}"/>
              </a:ext>
            </a:extLst>
          </p:cNvPr>
          <p:cNvSpPr/>
          <p:nvPr/>
        </p:nvSpPr>
        <p:spPr>
          <a:xfrm rot="-5400000">
            <a:off x="8545814" y="625882"/>
            <a:ext cx="120589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42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0242" cy="93218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03C867C-BF1A-3F4A-88FB-AD31BB0C7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143000" y="7546735"/>
            <a:ext cx="1800000" cy="1800000"/>
          </a:xfrm>
          <a:prstGeom prst="ellipse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5D7248F9-8B5D-374C-A447-6401D092B0BB}"/>
              </a:ext>
            </a:extLst>
          </p:cNvPr>
          <p:cNvSpPr txBox="1"/>
          <p:nvPr/>
        </p:nvSpPr>
        <p:spPr>
          <a:xfrm>
            <a:off x="7854402" y="1305113"/>
            <a:ext cx="2576633" cy="1063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79"/>
              </a:lnSpc>
            </a:pPr>
            <a:r>
              <a:rPr lang="en-US" sz="6899" dirty="0">
                <a:solidFill>
                  <a:srgbClr val="000000"/>
                </a:solidFill>
                <a:latin typeface="HK Grotesk Medium"/>
              </a:rPr>
              <a:t>Offset</a:t>
            </a: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33FEBB20-2971-C548-8CB7-14AD491A08E7}"/>
              </a:ext>
            </a:extLst>
          </p:cNvPr>
          <p:cNvSpPr/>
          <p:nvPr/>
        </p:nvSpPr>
        <p:spPr>
          <a:xfrm rot="-5400000">
            <a:off x="8545814" y="625882"/>
            <a:ext cx="120589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9DC45530-B7BA-964A-8503-5D4D4F2B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598442"/>
            <a:ext cx="10087765" cy="586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99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0242" cy="93218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03C867C-BF1A-3F4A-88FB-AD31BB0C7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143000" y="7546735"/>
            <a:ext cx="1800000" cy="1800000"/>
          </a:xfrm>
          <a:prstGeom prst="ellipse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5D7248F9-8B5D-374C-A447-6401D092B0BB}"/>
              </a:ext>
            </a:extLst>
          </p:cNvPr>
          <p:cNvSpPr txBox="1"/>
          <p:nvPr/>
        </p:nvSpPr>
        <p:spPr>
          <a:xfrm>
            <a:off x="7710361" y="1303402"/>
            <a:ext cx="4024440" cy="1063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79"/>
              </a:lnSpc>
            </a:pPr>
            <a:r>
              <a:rPr lang="en-US" sz="6899" dirty="0">
                <a:solidFill>
                  <a:srgbClr val="000000"/>
                </a:solidFill>
                <a:latin typeface="HK Grotesk Medium"/>
              </a:rPr>
              <a:t>Cluster</a:t>
            </a: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33FEBB20-2971-C548-8CB7-14AD491A08E7}"/>
              </a:ext>
            </a:extLst>
          </p:cNvPr>
          <p:cNvSpPr/>
          <p:nvPr/>
        </p:nvSpPr>
        <p:spPr>
          <a:xfrm rot="-5400000">
            <a:off x="8545814" y="625882"/>
            <a:ext cx="120589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Imagem 3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27FD18DE-F4A4-FD45-BCAF-287043C29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46727"/>
            <a:ext cx="10562357" cy="6433923"/>
          </a:xfrm>
          <a:prstGeom prst="rect">
            <a:avLst/>
          </a:prstGeom>
        </p:spPr>
      </p:pic>
      <p:sp>
        <p:nvSpPr>
          <p:cNvPr id="11" name="TextBox 15">
            <a:extLst>
              <a:ext uri="{FF2B5EF4-FFF2-40B4-BE49-F238E27FC236}">
                <a16:creationId xmlns:a16="http://schemas.microsoft.com/office/drawing/2014/main" id="{D771C15D-F63B-A245-8638-D1B3236413B9}"/>
              </a:ext>
            </a:extLst>
          </p:cNvPr>
          <p:cNvSpPr txBox="1"/>
          <p:nvPr/>
        </p:nvSpPr>
        <p:spPr>
          <a:xfrm>
            <a:off x="2943000" y="8658840"/>
            <a:ext cx="9740880" cy="419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Como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eu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sei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onde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está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a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mensagem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que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estava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como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‘backup’ ?</a:t>
            </a:r>
          </a:p>
        </p:txBody>
      </p:sp>
    </p:spTree>
    <p:extLst>
      <p:ext uri="{BB962C8B-B14F-4D97-AF65-F5344CB8AC3E}">
        <p14:creationId xmlns:p14="http://schemas.microsoft.com/office/powerpoint/2010/main" val="4021529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0242" cy="93218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03C867C-BF1A-3F4A-88FB-AD31BB0C7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143000" y="7546735"/>
            <a:ext cx="1800000" cy="1800000"/>
          </a:xfrm>
          <a:prstGeom prst="ellipse">
            <a:avLst/>
          </a:prstGeom>
        </p:spPr>
      </p:pic>
      <p:sp>
        <p:nvSpPr>
          <p:cNvPr id="9" name="TextBox 14">
            <a:extLst>
              <a:ext uri="{FF2B5EF4-FFF2-40B4-BE49-F238E27FC236}">
                <a16:creationId xmlns:a16="http://schemas.microsoft.com/office/drawing/2014/main" id="{5D7248F9-8B5D-374C-A447-6401D092B0BB}"/>
              </a:ext>
            </a:extLst>
          </p:cNvPr>
          <p:cNvSpPr txBox="1"/>
          <p:nvPr/>
        </p:nvSpPr>
        <p:spPr>
          <a:xfrm>
            <a:off x="6863799" y="1305428"/>
            <a:ext cx="4557840" cy="1063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79"/>
              </a:lnSpc>
            </a:pPr>
            <a:r>
              <a:rPr lang="en-US" sz="6899" dirty="0">
                <a:solidFill>
                  <a:srgbClr val="000000"/>
                </a:solidFill>
                <a:latin typeface="HK Grotesk Medium"/>
              </a:rPr>
              <a:t>Zookeeper</a:t>
            </a:r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33FEBB20-2971-C548-8CB7-14AD491A08E7}"/>
              </a:ext>
            </a:extLst>
          </p:cNvPr>
          <p:cNvSpPr/>
          <p:nvPr/>
        </p:nvSpPr>
        <p:spPr>
          <a:xfrm rot="-5400000">
            <a:off x="8545814" y="625882"/>
            <a:ext cx="120589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8FB937B-268E-9649-9F2D-7A4FFFE280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00" y="2217933"/>
            <a:ext cx="10948582" cy="65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82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31019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91403" y="6743700"/>
            <a:ext cx="7563518" cy="13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</a:pPr>
            <a:r>
              <a:rPr lang="en-US" sz="8800" dirty="0" err="1">
                <a:solidFill>
                  <a:srgbClr val="FFFFFF"/>
                </a:solidFill>
                <a:latin typeface="HK Grotesk Medium"/>
              </a:rPr>
              <a:t>Busqueaki</a:t>
            </a:r>
            <a:endParaRPr lang="en-US" sz="8800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9746324" y="7594476"/>
            <a:ext cx="872604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-22194" y="0"/>
            <a:ext cx="18310194" cy="5143500"/>
            <a:chOff x="0" y="0"/>
            <a:chExt cx="24413592" cy="6858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15052" b="42810"/>
            <a:stretch>
              <a:fillRect/>
            </a:stretch>
          </p:blipFill>
          <p:spPr>
            <a:xfrm>
              <a:off x="0" y="0"/>
              <a:ext cx="24413592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8300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0242" cy="93218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DC1FCA5-D71F-064F-BE57-7D1BED25E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44" y="1468752"/>
            <a:ext cx="13253366" cy="6494148"/>
          </a:xfrm>
          <a:prstGeom prst="rect">
            <a:avLst/>
          </a:prstGeom>
        </p:spPr>
      </p:pic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03C867C-BF1A-3F4A-88FB-AD31BB0C7C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143000" y="7546735"/>
            <a:ext cx="1800000" cy="18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23438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0242" cy="93218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03C867C-BF1A-3F4A-88FB-AD31BB0C7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143000" y="7546735"/>
            <a:ext cx="1800000" cy="1800000"/>
          </a:xfrm>
          <a:prstGeom prst="ellipse">
            <a:avLst/>
          </a:prstGeom>
        </p:spPr>
      </p:pic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E40E229-CE08-654D-806C-C0FD639896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396296"/>
            <a:ext cx="12471400" cy="62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6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0242" cy="93218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03C867C-BF1A-3F4A-88FB-AD31BB0C7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143000" y="7546735"/>
            <a:ext cx="1800000" cy="1800000"/>
          </a:xfrm>
          <a:prstGeom prst="ellipse">
            <a:avLst/>
          </a:prstGeom>
        </p:spPr>
      </p:pic>
      <p:pic>
        <p:nvPicPr>
          <p:cNvPr id="4" name="Imagem 3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56BFD5BA-69F0-2F47-AA49-A1446DAA2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30086"/>
            <a:ext cx="11963400" cy="620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9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4124455" y="5138737"/>
            <a:ext cx="1028700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4289499"/>
            <a:ext cx="4919831" cy="2001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29"/>
              </a:lnSpc>
            </a:pPr>
            <a:r>
              <a:rPr lang="en-US" sz="6524" dirty="0">
                <a:solidFill>
                  <a:srgbClr val="FFFFFF"/>
                </a:solidFill>
                <a:latin typeface="HK Grotesk Medium"/>
              </a:rPr>
              <a:t>Thais </a:t>
            </a:r>
            <a:r>
              <a:rPr lang="en-US" sz="6524" dirty="0" err="1">
                <a:solidFill>
                  <a:srgbClr val="FFFFFF"/>
                </a:solidFill>
                <a:latin typeface="HK Grotesk Medium"/>
              </a:rPr>
              <a:t>Cajaraville</a:t>
            </a:r>
            <a:endParaRPr lang="en-US" sz="6524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339469" y="2575975"/>
            <a:ext cx="5562600" cy="4779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Formada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análise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desenvolvimento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sistemas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,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trabalha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há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10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anos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na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área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tecnologia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lvl="0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HK Grotesk Light"/>
            </a:endParaRPr>
          </a:p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Apaixonada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pela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área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de TI 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área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investimentos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financeiros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comunicativa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defensora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dos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clientes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que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passam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por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perrengues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com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sistemas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lvl="0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FFFFFF"/>
              </a:solidFill>
              <a:latin typeface="HK Grotesk Light"/>
            </a:endParaRPr>
          </a:p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Mãe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vira-latas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paralelo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protetora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de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animais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em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busca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da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sua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HK Grotesk Light"/>
              </a:rPr>
              <a:t>própria</a:t>
            </a:r>
            <a:r>
              <a:rPr lang="en-US" sz="2400" dirty="0">
                <a:solidFill>
                  <a:srgbClr val="FFFFFF"/>
                </a:solidFill>
                <a:latin typeface="HK Grotesk Light"/>
              </a:rPr>
              <a:t> ONG.</a:t>
            </a:r>
          </a:p>
        </p:txBody>
      </p:sp>
      <p:pic>
        <p:nvPicPr>
          <p:cNvPr id="9" name="Imagem 8" descr="Mulher sentada em frente a janela&#10;&#10;Descrição gerada automaticamente">
            <a:extLst>
              <a:ext uri="{FF2B5EF4-FFF2-40B4-BE49-F238E27FC236}">
                <a16:creationId xmlns:a16="http://schemas.microsoft.com/office/drawing/2014/main" id="{5C7CBE2F-C88D-E44C-AC51-3E4FAD00E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714500"/>
            <a:ext cx="4876800" cy="6502400"/>
          </a:xfrm>
          <a:prstGeom prst="round1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3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0242" cy="93218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03C867C-BF1A-3F4A-88FB-AD31BB0C7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143000" y="7546735"/>
            <a:ext cx="1800000" cy="1800000"/>
          </a:xfrm>
          <a:prstGeom prst="ellipse">
            <a:avLst/>
          </a:prstGeom>
        </p:spPr>
      </p:pic>
      <p:pic>
        <p:nvPicPr>
          <p:cNvPr id="3" name="Imagem 2" descr="Uma imagem contendo cartão de visita&#10;&#10;Descrição gerada automaticamente">
            <a:extLst>
              <a:ext uri="{FF2B5EF4-FFF2-40B4-BE49-F238E27FC236}">
                <a16:creationId xmlns:a16="http://schemas.microsoft.com/office/drawing/2014/main" id="{27BEE80F-8693-D94F-AAF6-3667023F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51471"/>
            <a:ext cx="119634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83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8" y="482599"/>
            <a:ext cx="17320242" cy="9321801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Imagem 1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03C867C-BF1A-3F4A-88FB-AD31BB0C7C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143000" y="7546735"/>
            <a:ext cx="1800000" cy="1800000"/>
          </a:xfrm>
          <a:prstGeom prst="ellipse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B7AB0771-0A44-1E46-9E44-8B7F1749A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894" y="987559"/>
            <a:ext cx="127127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040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7712" y="0"/>
            <a:ext cx="1831019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77400" y="4455071"/>
            <a:ext cx="7563518" cy="13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</a:pPr>
            <a:r>
              <a:rPr lang="en-US" sz="8800" dirty="0" err="1">
                <a:solidFill>
                  <a:srgbClr val="FFFFFF"/>
                </a:solidFill>
                <a:latin typeface="HK Grotesk Medium"/>
              </a:rPr>
              <a:t>Mão</a:t>
            </a:r>
            <a:r>
              <a:rPr lang="en-US" sz="88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8800" dirty="0" err="1">
                <a:solidFill>
                  <a:srgbClr val="FFFFFF"/>
                </a:solidFill>
                <a:latin typeface="HK Grotesk Medium"/>
              </a:rPr>
              <a:t>na</a:t>
            </a:r>
            <a:r>
              <a:rPr lang="en-US" sz="88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8800" dirty="0" err="1">
                <a:solidFill>
                  <a:srgbClr val="FFFFFF"/>
                </a:solidFill>
                <a:latin typeface="HK Grotesk Medium"/>
              </a:rPr>
              <a:t>massa</a:t>
            </a:r>
            <a:endParaRPr lang="en-US" sz="8800" dirty="0">
              <a:solidFill>
                <a:srgbClr val="FFFFFF"/>
              </a:solidFill>
              <a:latin typeface="HK Grotesk Medium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408907" y="5133975"/>
            <a:ext cx="872604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0" y="0"/>
            <a:ext cx="5875995" cy="10287000"/>
            <a:chOff x="0" y="0"/>
            <a:chExt cx="7834659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l="7159" r="7159"/>
            <a:stretch>
              <a:fillRect/>
            </a:stretch>
          </p:blipFill>
          <p:spPr>
            <a:xfrm>
              <a:off x="0" y="0"/>
              <a:ext cx="7834659" cy="137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0042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401"/>
          <a:stretch>
            <a:fillRect/>
          </a:stretch>
        </p:blipFill>
        <p:spPr>
          <a:xfrm>
            <a:off x="-22194" y="4361882"/>
            <a:ext cx="18310194" cy="59251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99421" y="5079080"/>
            <a:ext cx="11592910" cy="4490723"/>
            <a:chOff x="0" y="0"/>
            <a:chExt cx="15457213" cy="598763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/>
            <a:srcRect t="20947" b="20947"/>
            <a:stretch>
              <a:fillRect/>
            </a:stretch>
          </p:blipFill>
          <p:spPr>
            <a:xfrm>
              <a:off x="0" y="0"/>
              <a:ext cx="15457213" cy="598763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-876289" y="1543627"/>
            <a:ext cx="245342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2727433" y="5079080"/>
            <a:ext cx="4538951" cy="4490723"/>
            <a:chOff x="0" y="0"/>
            <a:chExt cx="6051935" cy="598763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l="42793" t="51906" r="26776" b="2935"/>
            <a:stretch>
              <a:fillRect/>
            </a:stretch>
          </p:blipFill>
          <p:spPr>
            <a:xfrm>
              <a:off x="0" y="0"/>
              <a:ext cx="6051935" cy="5987630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2001737" y="2270401"/>
            <a:ext cx="13195109" cy="1727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Link para download do Kafka: https://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kafka.apache.org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/downloads </a:t>
            </a:r>
          </a:p>
          <a:p>
            <a:pPr lvl="0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HK Grotesk Light"/>
            </a:endParaRPr>
          </a:p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Link do zookeeper: https://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zookeeper.apache.org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releases.html</a:t>
            </a:r>
            <a:endParaRPr lang="en-US" sz="2400" dirty="0">
              <a:solidFill>
                <a:srgbClr val="000000"/>
              </a:solidFill>
              <a:latin typeface="HK Grotesk Light"/>
            </a:endParaRPr>
          </a:p>
          <a:p>
            <a:pPr lvl="0">
              <a:lnSpc>
                <a:spcPts val="3359"/>
              </a:lnSpc>
              <a:spcBef>
                <a:spcPct val="0"/>
              </a:spcBef>
            </a:pPr>
            <a:endParaRPr lang="en-US" sz="2400" dirty="0" err="1">
              <a:solidFill>
                <a:srgbClr val="000000"/>
              </a:solidFill>
              <a:latin typeface="HK Grotesk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01737" y="1028700"/>
            <a:ext cx="13195109" cy="1063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79"/>
              </a:lnSpc>
            </a:pPr>
            <a:r>
              <a:rPr lang="en-US" sz="6899" dirty="0">
                <a:solidFill>
                  <a:srgbClr val="000000"/>
                </a:solidFill>
                <a:latin typeface="HK Grotesk Medium"/>
              </a:rPr>
              <a:t>Como </a:t>
            </a:r>
            <a:r>
              <a:rPr lang="en-US" sz="6899" dirty="0" err="1">
                <a:solidFill>
                  <a:srgbClr val="000000"/>
                </a:solidFill>
                <a:latin typeface="HK Grotesk Medium"/>
              </a:rPr>
              <a:t>instalar</a:t>
            </a:r>
            <a:r>
              <a:rPr lang="en-US" sz="6899" dirty="0">
                <a:solidFill>
                  <a:srgbClr val="000000"/>
                </a:solidFill>
                <a:latin typeface="HK Grotesk Medium"/>
              </a:rPr>
              <a:t> o Kafka </a:t>
            </a:r>
            <a:r>
              <a:rPr lang="en-US" sz="6899" dirty="0" err="1">
                <a:solidFill>
                  <a:srgbClr val="000000"/>
                </a:solidFill>
                <a:latin typeface="HK Grotesk Medium"/>
              </a:rPr>
              <a:t>localmente</a:t>
            </a:r>
            <a:endParaRPr lang="en-US" sz="6899" dirty="0">
              <a:solidFill>
                <a:srgbClr val="000000"/>
              </a:solidFill>
              <a:latin typeface="HK Grotesk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72249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735E33B-B800-3E48-9DE7-C3DA7731D8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6230600" y="8191500"/>
            <a:ext cx="1800000" cy="1800000"/>
          </a:xfrm>
          <a:prstGeom prst="ellipse">
            <a:avLst/>
          </a:prstGeom>
        </p:spPr>
      </p:pic>
      <p:pic>
        <p:nvPicPr>
          <p:cNvPr id="9" name="Imagem 8" descr="Interface gráfica do usuário, Aplicativo, Email, Site&#10;&#10;Descrição gerada automaticamente">
            <a:extLst>
              <a:ext uri="{FF2B5EF4-FFF2-40B4-BE49-F238E27FC236}">
                <a16:creationId xmlns:a16="http://schemas.microsoft.com/office/drawing/2014/main" id="{E3AA56C3-38AF-4543-81AB-2A966823E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00685"/>
            <a:ext cx="18291079" cy="665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60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31019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0" y="4471492"/>
            <a:ext cx="7563518" cy="13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</a:pPr>
            <a:r>
              <a:rPr lang="en-US" sz="8800" dirty="0">
                <a:solidFill>
                  <a:srgbClr val="FFFFFF"/>
                </a:solidFill>
                <a:latin typeface="HK Grotesk Medium"/>
              </a:rPr>
              <a:t>DEMO</a:t>
            </a:r>
          </a:p>
        </p:txBody>
      </p:sp>
      <p:sp>
        <p:nvSpPr>
          <p:cNvPr id="4" name="AutoShape 4"/>
          <p:cNvSpPr/>
          <p:nvPr/>
        </p:nvSpPr>
        <p:spPr>
          <a:xfrm>
            <a:off x="-142875" y="5133975"/>
            <a:ext cx="8726047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31019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66747" y="7046344"/>
            <a:ext cx="13554507" cy="13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</a:pPr>
            <a:r>
              <a:rPr lang="en-US" sz="8800" dirty="0" err="1">
                <a:solidFill>
                  <a:srgbClr val="FFFFFF"/>
                </a:solidFill>
                <a:latin typeface="HK Grotesk Medium"/>
              </a:rPr>
              <a:t>Dúvidas</a:t>
            </a:r>
            <a:r>
              <a:rPr lang="en-US" sz="8800" dirty="0">
                <a:solidFill>
                  <a:srgbClr val="FFFFFF"/>
                </a:solidFill>
                <a:latin typeface="HK Grotesk Medium"/>
              </a:rPr>
              <a:t>?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278408" y="2865592"/>
            <a:ext cx="574071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31019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66747" y="7046344"/>
            <a:ext cx="13554507" cy="1357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</a:pPr>
            <a:r>
              <a:rPr lang="en-US" sz="8800" dirty="0" err="1">
                <a:solidFill>
                  <a:srgbClr val="FFFFFF"/>
                </a:solidFill>
                <a:latin typeface="HK Grotesk Medium"/>
              </a:rPr>
              <a:t>Onde</a:t>
            </a:r>
            <a:r>
              <a:rPr lang="en-US" sz="88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8800" dirty="0" err="1">
                <a:solidFill>
                  <a:srgbClr val="FFFFFF"/>
                </a:solidFill>
                <a:latin typeface="HK Grotesk Medium"/>
              </a:rPr>
              <a:t>nos</a:t>
            </a:r>
            <a:r>
              <a:rPr lang="en-US" sz="8800" dirty="0">
                <a:solidFill>
                  <a:srgbClr val="FFFFFF"/>
                </a:solidFill>
                <a:latin typeface="HK Grotesk Medium"/>
              </a:rPr>
              <a:t> </a:t>
            </a:r>
            <a:r>
              <a:rPr lang="en-US" sz="8800" dirty="0" err="1">
                <a:solidFill>
                  <a:srgbClr val="FFFFFF"/>
                </a:solidFill>
                <a:latin typeface="HK Grotesk Medium"/>
              </a:rPr>
              <a:t>encontrar</a:t>
            </a:r>
            <a:r>
              <a:rPr lang="en-US" sz="8800" dirty="0">
                <a:solidFill>
                  <a:srgbClr val="FFFFFF"/>
                </a:solidFill>
                <a:latin typeface="HK Grotesk Medium"/>
              </a:rPr>
              <a:t>?</a:t>
            </a:r>
          </a:p>
        </p:txBody>
      </p:sp>
      <p:sp>
        <p:nvSpPr>
          <p:cNvPr id="4" name="AutoShape 4"/>
          <p:cNvSpPr/>
          <p:nvPr/>
        </p:nvSpPr>
        <p:spPr>
          <a:xfrm rot="5400000">
            <a:off x="6278408" y="2865592"/>
            <a:ext cx="5740710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Imagem 4" descr="Mulher sentada em uma cadeira&#10;&#10;Descrição gerada automaticamente com confiança média">
            <a:extLst>
              <a:ext uri="{FF2B5EF4-FFF2-40B4-BE49-F238E27FC236}">
                <a16:creationId xmlns:a16="http://schemas.microsoft.com/office/drawing/2014/main" id="{7FFFB65E-9BE0-134D-AF98-E93F44DB8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135" t="12087" r="29467" b="53114"/>
          <a:stretch/>
        </p:blipFill>
        <p:spPr>
          <a:xfrm>
            <a:off x="2509184" y="1195119"/>
            <a:ext cx="2706779" cy="2706779"/>
          </a:xfrm>
          <a:prstGeom prst="ellipse">
            <a:avLst/>
          </a:prstGeom>
          <a:ln w="38100">
            <a:solidFill>
              <a:srgbClr val="CF9AF4"/>
            </a:solidFill>
          </a:ln>
        </p:spPr>
      </p:pic>
      <p:pic>
        <p:nvPicPr>
          <p:cNvPr id="6" name="Imagem 5" descr="Mulher sentada em frente a janela&#10;&#10;Descrição gerada automaticamente">
            <a:extLst>
              <a:ext uri="{FF2B5EF4-FFF2-40B4-BE49-F238E27FC236}">
                <a16:creationId xmlns:a16="http://schemas.microsoft.com/office/drawing/2014/main" id="{B1D333D9-8E68-2544-95B5-8310023B85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11" t="10547" r="13801" b="48437"/>
          <a:stretch/>
        </p:blipFill>
        <p:spPr>
          <a:xfrm>
            <a:off x="12192000" y="963486"/>
            <a:ext cx="2707200" cy="2707200"/>
          </a:xfrm>
          <a:prstGeom prst="ellipse">
            <a:avLst/>
          </a:prstGeom>
          <a:ln w="38100">
            <a:solidFill>
              <a:srgbClr val="CF9AF4"/>
            </a:solidFill>
          </a:ln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7A54E34-0EF1-8C42-9B8B-EDD151DBE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6101" y="4420961"/>
            <a:ext cx="405376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 panose="02000000000000000000" pitchFamily="2" charset="0"/>
              </a:rPr>
              <a:t>in/</a:t>
            </a:r>
            <a:r>
              <a:rPr kumimoji="0" lang="pt-BR" altLang="pt-BR" sz="3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 panose="02000000000000000000" pitchFamily="2" charset="0"/>
              </a:rPr>
              <a:t>nathalymesquita</a:t>
            </a: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197" name="Picture 5" descr="Linkedin - ícones de mídia social grátis">
            <a:extLst>
              <a:ext uri="{FF2B5EF4-FFF2-40B4-BE49-F238E27FC236}">
                <a16:creationId xmlns:a16="http://schemas.microsoft.com/office/drawing/2014/main" id="{40384016-59BE-C441-9DA8-ACB9317AC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11" y="4611006"/>
            <a:ext cx="1265452" cy="126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FF08B833-7F3E-4842-BCCF-723FC51C4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67714" y="4345283"/>
            <a:ext cx="411904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3600" dirty="0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in/</a:t>
            </a:r>
            <a:r>
              <a:rPr lang="pt-BR" altLang="pt-BR" sz="3600" dirty="0" err="1">
                <a:solidFill>
                  <a:srgbClr val="000000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thais-cajaraville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5" descr="Linkedin - ícones de mídia social grátis">
            <a:extLst>
              <a:ext uri="{FF2B5EF4-FFF2-40B4-BE49-F238E27FC236}">
                <a16:creationId xmlns:a16="http://schemas.microsoft.com/office/drawing/2014/main" id="{B463B105-9696-6147-B114-CF164B6AB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262" y="4611006"/>
            <a:ext cx="1265452" cy="126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129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310194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88606" y="4189776"/>
            <a:ext cx="13371083" cy="1334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80"/>
              </a:lnSpc>
              <a:spcBef>
                <a:spcPct val="0"/>
              </a:spcBef>
            </a:pPr>
            <a:r>
              <a:rPr lang="en-US" sz="7700" dirty="0" err="1">
                <a:solidFill>
                  <a:srgbClr val="FFFFFF"/>
                </a:solidFill>
                <a:latin typeface="HK Grotesk Light"/>
              </a:rPr>
              <a:t>Obrigada</a:t>
            </a:r>
            <a:r>
              <a:rPr lang="en-US" sz="7700" dirty="0">
                <a:solidFill>
                  <a:srgbClr val="FFFFFF"/>
                </a:solidFill>
                <a:latin typeface="HK Grotesk Light"/>
              </a:rPr>
              <a:t>!</a:t>
            </a:r>
          </a:p>
        </p:txBody>
      </p:sp>
      <p:sp>
        <p:nvSpPr>
          <p:cNvPr id="5" name="AutoShape 5"/>
          <p:cNvSpPr/>
          <p:nvPr/>
        </p:nvSpPr>
        <p:spPr>
          <a:xfrm rot="5400000">
            <a:off x="8290684" y="864413"/>
            <a:ext cx="173835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400000">
            <a:off x="8300209" y="9413062"/>
            <a:ext cx="1738352" cy="0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33700"/>
            <a:ext cx="7342427" cy="4424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519"/>
              </a:lnSpc>
            </a:pPr>
            <a:r>
              <a:rPr lang="en-US" sz="9600" dirty="0">
                <a:solidFill>
                  <a:srgbClr val="D993FA"/>
                </a:solidFill>
                <a:latin typeface="HK Grotesk Medium"/>
              </a:rPr>
              <a:t>Por que a </a:t>
            </a:r>
            <a:r>
              <a:rPr lang="en-US" sz="9600" dirty="0" err="1">
                <a:solidFill>
                  <a:srgbClr val="D993FA"/>
                </a:solidFill>
                <a:latin typeface="HK Grotesk Medium"/>
              </a:rPr>
              <a:t>necessidade</a:t>
            </a:r>
            <a:r>
              <a:rPr lang="en-US" sz="9600" dirty="0">
                <a:solidFill>
                  <a:srgbClr val="D993FA"/>
                </a:solidFill>
                <a:latin typeface="HK Grotesk Medium"/>
              </a:rPr>
              <a:t> do </a:t>
            </a:r>
            <a:r>
              <a:rPr lang="en-US" sz="9600" dirty="0" err="1">
                <a:solidFill>
                  <a:srgbClr val="D993FA"/>
                </a:solidFill>
                <a:latin typeface="HK Grotesk Medium"/>
              </a:rPr>
              <a:t>kafka</a:t>
            </a:r>
            <a:r>
              <a:rPr lang="en-US" sz="9600" dirty="0">
                <a:solidFill>
                  <a:srgbClr val="D993FA"/>
                </a:solidFill>
                <a:latin typeface="HK Grotesk Medium"/>
              </a:rPr>
              <a:t>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983788" y="4502467"/>
            <a:ext cx="3562257" cy="85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Iremos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contar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uma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história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de um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caso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real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5143500"/>
            <a:ext cx="3145008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Imagem 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2A0830BC-DAE6-7D46-81D8-410B65F543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6230600" y="7886700"/>
            <a:ext cx="1800000" cy="1800000"/>
          </a:xfrm>
          <a:prstGeom prst="ellipse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1" y="1383002"/>
            <a:ext cx="14757601" cy="1248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D993FA"/>
                </a:solidFill>
                <a:latin typeface="HK Grotesk Medium"/>
              </a:rPr>
              <a:t>O site de </a:t>
            </a: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busca</a:t>
            </a:r>
            <a:r>
              <a:rPr lang="en-US" sz="7200" dirty="0">
                <a:solidFill>
                  <a:srgbClr val="D993FA"/>
                </a:solidFill>
                <a:latin typeface="HK Grotesk Medium"/>
              </a:rPr>
              <a:t> que </a:t>
            </a: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nos</a:t>
            </a:r>
            <a:r>
              <a:rPr lang="en-US" sz="7200" dirty="0">
                <a:solidFill>
                  <a:srgbClr val="D993FA"/>
                </a:solidFill>
                <a:latin typeface="HK Grotesk Medium"/>
              </a:rPr>
              <a:t> </a:t>
            </a: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enganou</a:t>
            </a:r>
            <a:r>
              <a:rPr lang="en-US" sz="7200" dirty="0">
                <a:solidFill>
                  <a:srgbClr val="D993FA"/>
                </a:solidFill>
                <a:latin typeface="HK Grotesk Medium"/>
              </a:rPr>
              <a:t>…</a:t>
            </a:r>
          </a:p>
        </p:txBody>
      </p:sp>
      <p:sp>
        <p:nvSpPr>
          <p:cNvPr id="3" name="AutoShape 3"/>
          <p:cNvSpPr/>
          <p:nvPr/>
        </p:nvSpPr>
        <p:spPr>
          <a:xfrm rot="5400000">
            <a:off x="8549020" y="585455"/>
            <a:ext cx="118043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7217205" y="2715209"/>
            <a:ext cx="3875783" cy="37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5"/>
              </a:lnSpc>
              <a:spcBef>
                <a:spcPct val="0"/>
              </a:spcBef>
            </a:pPr>
            <a:r>
              <a:rPr lang="en-US" sz="2175" dirty="0">
                <a:solidFill>
                  <a:srgbClr val="000000"/>
                </a:solidFill>
                <a:latin typeface="HK Grotesk Medium"/>
              </a:rPr>
              <a:t>A </a:t>
            </a:r>
            <a:r>
              <a:rPr lang="en-US" sz="2175" dirty="0" err="1">
                <a:solidFill>
                  <a:srgbClr val="000000"/>
                </a:solidFill>
                <a:latin typeface="HK Grotesk Medium"/>
              </a:rPr>
              <a:t>busca</a:t>
            </a:r>
            <a:r>
              <a:rPr lang="en-US" sz="2175" dirty="0">
                <a:solidFill>
                  <a:srgbClr val="000000"/>
                </a:solidFill>
                <a:latin typeface="HK Grotesk Medium"/>
              </a:rPr>
              <a:t> por </a:t>
            </a:r>
            <a:r>
              <a:rPr lang="en-US" sz="2175" dirty="0" err="1">
                <a:solidFill>
                  <a:srgbClr val="000000"/>
                </a:solidFill>
                <a:latin typeface="HK Grotesk Medium"/>
              </a:rPr>
              <a:t>uma</a:t>
            </a:r>
            <a:r>
              <a:rPr lang="en-US" sz="2175" dirty="0">
                <a:solidFill>
                  <a:srgbClr val="000000"/>
                </a:solidFill>
                <a:latin typeface="HK Grotesk Medium"/>
              </a:rPr>
              <a:t> </a:t>
            </a:r>
            <a:r>
              <a:rPr lang="en-US" sz="2175" dirty="0" err="1">
                <a:solidFill>
                  <a:srgbClr val="000000"/>
                </a:solidFill>
                <a:latin typeface="HK Grotesk Medium"/>
              </a:rPr>
              <a:t>máquina</a:t>
            </a:r>
            <a:endParaRPr lang="en-US" sz="2175" dirty="0">
              <a:solidFill>
                <a:srgbClr val="000000"/>
              </a:solidFill>
              <a:latin typeface="HK Grotesk Medium"/>
            </a:endParaRPr>
          </a:p>
        </p:txBody>
      </p:sp>
      <p:pic>
        <p:nvPicPr>
          <p:cNvPr id="16" name="Imagem 1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14BE37C-92F3-7046-970D-5AE9BD231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97" y="3314700"/>
            <a:ext cx="11597279" cy="6261519"/>
          </a:xfrm>
          <a:prstGeom prst="rect">
            <a:avLst/>
          </a:prstGeom>
        </p:spPr>
      </p:pic>
      <p:pic>
        <p:nvPicPr>
          <p:cNvPr id="18" name="Imagem 1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75AC1612-CF44-6843-8D25-2F00785D8E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6230600" y="7886700"/>
            <a:ext cx="1800000" cy="1800000"/>
          </a:xfrm>
          <a:prstGeom prst="ellipse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1" y="1383002"/>
            <a:ext cx="14757601" cy="1248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D993FA"/>
                </a:solidFill>
                <a:latin typeface="HK Grotesk Medium"/>
              </a:rPr>
              <a:t>O site de </a:t>
            </a: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busca</a:t>
            </a:r>
            <a:r>
              <a:rPr lang="en-US" sz="7200" dirty="0">
                <a:solidFill>
                  <a:srgbClr val="D993FA"/>
                </a:solidFill>
                <a:latin typeface="HK Grotesk Medium"/>
              </a:rPr>
              <a:t> que </a:t>
            </a: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nos</a:t>
            </a:r>
            <a:r>
              <a:rPr lang="en-US" sz="7200" dirty="0">
                <a:solidFill>
                  <a:srgbClr val="D993FA"/>
                </a:solidFill>
                <a:latin typeface="HK Grotesk Medium"/>
              </a:rPr>
              <a:t> </a:t>
            </a: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enganou</a:t>
            </a:r>
            <a:r>
              <a:rPr lang="en-US" sz="7200" dirty="0">
                <a:solidFill>
                  <a:srgbClr val="D993FA"/>
                </a:solidFill>
                <a:latin typeface="HK Grotesk Medium"/>
              </a:rPr>
              <a:t>…</a:t>
            </a:r>
          </a:p>
        </p:txBody>
      </p:sp>
      <p:sp>
        <p:nvSpPr>
          <p:cNvPr id="3" name="AutoShape 3"/>
          <p:cNvSpPr/>
          <p:nvPr/>
        </p:nvSpPr>
        <p:spPr>
          <a:xfrm rot="5400000">
            <a:off x="8549020" y="585455"/>
            <a:ext cx="118043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7217205" y="2715209"/>
            <a:ext cx="3875783" cy="37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5"/>
              </a:lnSpc>
              <a:spcBef>
                <a:spcPct val="0"/>
              </a:spcBef>
            </a:pPr>
            <a:r>
              <a:rPr lang="en-US" sz="2175" dirty="0">
                <a:solidFill>
                  <a:srgbClr val="000000"/>
                </a:solidFill>
                <a:latin typeface="HK Grotesk Medium"/>
              </a:rPr>
              <a:t>A </a:t>
            </a:r>
            <a:r>
              <a:rPr lang="en-US" sz="2175" dirty="0" err="1">
                <a:solidFill>
                  <a:srgbClr val="000000"/>
                </a:solidFill>
                <a:latin typeface="HK Grotesk Medium"/>
              </a:rPr>
              <a:t>frustração</a:t>
            </a:r>
            <a:endParaRPr lang="en-US" sz="2175" dirty="0">
              <a:solidFill>
                <a:srgbClr val="000000"/>
              </a:solidFill>
              <a:latin typeface="HK Grotesk Medium"/>
            </a:endParaRPr>
          </a:p>
        </p:txBody>
      </p:sp>
      <p:pic>
        <p:nvPicPr>
          <p:cNvPr id="17" name="Imagem 1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DC0A6EE-91A8-0342-AE98-653E453FD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390900"/>
            <a:ext cx="13335000" cy="6311222"/>
          </a:xfrm>
          <a:prstGeom prst="rect">
            <a:avLst/>
          </a:prstGeom>
        </p:spPr>
      </p:pic>
      <p:pic>
        <p:nvPicPr>
          <p:cNvPr id="13" name="Imagem 12" descr="Logotipo&#10;&#10;Descrição gerada automaticamente com confiança média">
            <a:extLst>
              <a:ext uri="{FF2B5EF4-FFF2-40B4-BE49-F238E27FC236}">
                <a16:creationId xmlns:a16="http://schemas.microsoft.com/office/drawing/2014/main" id="{AB0DAE62-63AD-AB4B-9924-43144B9CA9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6230600" y="7886700"/>
            <a:ext cx="1800000" cy="18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287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6401" y="1383002"/>
            <a:ext cx="14757601" cy="1248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>
                <a:solidFill>
                  <a:srgbClr val="D993FA"/>
                </a:solidFill>
                <a:latin typeface="HK Grotesk Medium"/>
              </a:rPr>
              <a:t>O site de </a:t>
            </a: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busca</a:t>
            </a:r>
            <a:r>
              <a:rPr lang="en-US" sz="7200" dirty="0">
                <a:solidFill>
                  <a:srgbClr val="D993FA"/>
                </a:solidFill>
                <a:latin typeface="HK Grotesk Medium"/>
              </a:rPr>
              <a:t> que </a:t>
            </a: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nos</a:t>
            </a:r>
            <a:r>
              <a:rPr lang="en-US" sz="7200" dirty="0">
                <a:solidFill>
                  <a:srgbClr val="D993FA"/>
                </a:solidFill>
                <a:latin typeface="HK Grotesk Medium"/>
              </a:rPr>
              <a:t> </a:t>
            </a: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enganou</a:t>
            </a:r>
            <a:r>
              <a:rPr lang="en-US" sz="7200" dirty="0">
                <a:solidFill>
                  <a:srgbClr val="D993FA"/>
                </a:solidFill>
                <a:latin typeface="HK Grotesk Medium"/>
              </a:rPr>
              <a:t>…</a:t>
            </a:r>
          </a:p>
        </p:txBody>
      </p:sp>
      <p:sp>
        <p:nvSpPr>
          <p:cNvPr id="3" name="AutoShape 3"/>
          <p:cNvSpPr/>
          <p:nvPr/>
        </p:nvSpPr>
        <p:spPr>
          <a:xfrm rot="5400000">
            <a:off x="8549020" y="585455"/>
            <a:ext cx="118043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7217205" y="2715209"/>
            <a:ext cx="3875783" cy="37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5"/>
              </a:lnSpc>
              <a:spcBef>
                <a:spcPct val="0"/>
              </a:spcBef>
            </a:pPr>
            <a:r>
              <a:rPr lang="en-US" sz="2175" dirty="0" err="1">
                <a:solidFill>
                  <a:srgbClr val="000000"/>
                </a:solidFill>
                <a:latin typeface="HK Grotesk Medium"/>
              </a:rPr>
              <a:t>Reflexão</a:t>
            </a:r>
            <a:endParaRPr lang="en-US" sz="2175" dirty="0">
              <a:solidFill>
                <a:srgbClr val="000000"/>
              </a:solidFill>
              <a:latin typeface="HK Grotesk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48200" y="3695700"/>
            <a:ext cx="10210800" cy="2591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Porque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um site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tão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acessado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e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tão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confiável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me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induziu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a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informação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errada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?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  <a:latin typeface="HK Grotesk Light"/>
            </a:endParaRP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HK Grotesk Light"/>
              </a:rPr>
              <a:t>O que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tinha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de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errado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quando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pensamos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de forma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técnica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? 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  <a:latin typeface="HK Grotesk Light"/>
            </a:endParaRP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000000"/>
                </a:solidFill>
                <a:latin typeface="HK Grotesk Light"/>
              </a:rPr>
              <a:t>Por que a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informação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exibida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no site de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comparação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não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demonstrava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a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realidade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?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Ou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não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estava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exibindo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o estoque </a:t>
            </a:r>
            <a:r>
              <a:rPr lang="en-US" sz="2100" dirty="0" err="1">
                <a:solidFill>
                  <a:srgbClr val="000000"/>
                </a:solidFill>
                <a:latin typeface="HK Grotesk Light"/>
              </a:rPr>
              <a:t>em</a:t>
            </a:r>
            <a:r>
              <a:rPr lang="en-US" sz="2100" dirty="0">
                <a:solidFill>
                  <a:srgbClr val="000000"/>
                </a:solidFill>
                <a:latin typeface="HK Grotesk Light"/>
              </a:rPr>
              <a:t> tempo real?</a:t>
            </a:r>
          </a:p>
          <a:p>
            <a:pPr lvl="0" algn="ctr">
              <a:lnSpc>
                <a:spcPts val="2940"/>
              </a:lnSpc>
              <a:spcBef>
                <a:spcPct val="0"/>
              </a:spcBef>
            </a:pPr>
            <a:endParaRPr lang="en-US" sz="2100" dirty="0" err="1">
              <a:solidFill>
                <a:srgbClr val="000000"/>
              </a:solidFill>
              <a:latin typeface="HK Grotesk Light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0" y="7750006"/>
            <a:ext cx="18310194" cy="2536994"/>
            <a:chOff x="0" y="0"/>
            <a:chExt cx="24413592" cy="338265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t="26859" b="52357"/>
            <a:stretch>
              <a:fillRect/>
            </a:stretch>
          </p:blipFill>
          <p:spPr>
            <a:xfrm>
              <a:off x="0" y="0"/>
              <a:ext cx="24413592" cy="3382659"/>
            </a:xfrm>
            <a:prstGeom prst="rect">
              <a:avLst/>
            </a:prstGeom>
          </p:spPr>
        </p:pic>
      </p:grpSp>
      <p:pic>
        <p:nvPicPr>
          <p:cNvPr id="13" name="Imagem 12" descr="Logotipo&#10;&#10;Descrição gerada automaticamente com confiança média">
            <a:extLst>
              <a:ext uri="{FF2B5EF4-FFF2-40B4-BE49-F238E27FC236}">
                <a16:creationId xmlns:a16="http://schemas.microsoft.com/office/drawing/2014/main" id="{F91689DD-D9D1-8B44-98B1-A77E431CEC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6306800" y="5950006"/>
            <a:ext cx="1800000" cy="18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673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utoShape 35"/>
          <p:cNvSpPr/>
          <p:nvPr/>
        </p:nvSpPr>
        <p:spPr>
          <a:xfrm rot="5400000">
            <a:off x="8549020" y="585455"/>
            <a:ext cx="1180435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D3393B6-18AD-CE44-8810-6DDB45197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066051"/>
            <a:ext cx="5219700" cy="1790700"/>
          </a:xfrm>
          <a:prstGeom prst="rect">
            <a:avLst/>
          </a:prstGeo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6E72728-18D2-FB42-A17B-A94A40F96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54" y="6384626"/>
            <a:ext cx="4229100" cy="1168400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C4A76E95-5676-7643-9706-717FF569B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145201"/>
            <a:ext cx="7957155" cy="2166647"/>
          </a:xfrm>
          <a:prstGeom prst="rect">
            <a:avLst/>
          </a:prstGeom>
        </p:spPr>
      </p:pic>
      <p:pic>
        <p:nvPicPr>
          <p:cNvPr id="9" name="Imagem 8" descr="Uma imagem contendo Forma&#10;&#10;Descrição gerada automaticamente">
            <a:extLst>
              <a:ext uri="{FF2B5EF4-FFF2-40B4-BE49-F238E27FC236}">
                <a16:creationId xmlns:a16="http://schemas.microsoft.com/office/drawing/2014/main" id="{A5AC57EB-A8A7-034B-B87B-34A2C83A3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" y="3145201"/>
            <a:ext cx="7957155" cy="2080045"/>
          </a:xfrm>
          <a:prstGeom prst="rect">
            <a:avLst/>
          </a:prstGeom>
        </p:spPr>
      </p:pic>
      <p:sp>
        <p:nvSpPr>
          <p:cNvPr id="15" name="TextBox 2">
            <a:extLst>
              <a:ext uri="{FF2B5EF4-FFF2-40B4-BE49-F238E27FC236}">
                <a16:creationId xmlns:a16="http://schemas.microsoft.com/office/drawing/2014/main" id="{84A2F199-EB08-F34B-87F0-7A1E005AADC4}"/>
              </a:ext>
            </a:extLst>
          </p:cNvPr>
          <p:cNvSpPr txBox="1"/>
          <p:nvPr/>
        </p:nvSpPr>
        <p:spPr>
          <a:xfrm>
            <a:off x="1676401" y="1383002"/>
            <a:ext cx="14757601" cy="1248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Problema</a:t>
            </a:r>
            <a:r>
              <a:rPr lang="en-US" sz="7200" dirty="0">
                <a:solidFill>
                  <a:srgbClr val="D993FA"/>
                </a:solidFill>
                <a:latin typeface="HK Grotesk Medium"/>
              </a:rPr>
              <a:t> / </a:t>
            </a:r>
            <a:r>
              <a:rPr lang="en-US" sz="7200" dirty="0" err="1">
                <a:solidFill>
                  <a:srgbClr val="D993FA"/>
                </a:solidFill>
                <a:latin typeface="HK Grotesk Medium"/>
              </a:rPr>
              <a:t>Hipótese</a:t>
            </a:r>
            <a:endParaRPr lang="en-US" sz="7200" dirty="0">
              <a:solidFill>
                <a:srgbClr val="D993FA"/>
              </a:solidFill>
              <a:latin typeface="HK Grotesk Medium"/>
            </a:endParaRPr>
          </a:p>
        </p:txBody>
      </p:sp>
      <p:pic>
        <p:nvPicPr>
          <p:cNvPr id="16" name="Imagem 15" descr="Diagrama&#10;&#10;Descrição gerada automaticamente">
            <a:extLst>
              <a:ext uri="{FF2B5EF4-FFF2-40B4-BE49-F238E27FC236}">
                <a16:creationId xmlns:a16="http://schemas.microsoft.com/office/drawing/2014/main" id="{7EEC1CE5-EDFF-BC46-854D-3069ED7DB0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472" y="7359097"/>
            <a:ext cx="12767478" cy="245833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75A5DBD-413E-1345-B342-E7E68ED2E1FD}"/>
              </a:ext>
            </a:extLst>
          </p:cNvPr>
          <p:cNvSpPr/>
          <p:nvPr/>
        </p:nvSpPr>
        <p:spPr>
          <a:xfrm>
            <a:off x="76200" y="2768412"/>
            <a:ext cx="609599" cy="609599"/>
          </a:xfrm>
          <a:prstGeom prst="ellipse">
            <a:avLst/>
          </a:prstGeom>
          <a:solidFill>
            <a:srgbClr val="CF9AF4"/>
          </a:solidFill>
          <a:ln>
            <a:solidFill>
              <a:srgbClr val="CF9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E725B0-BD80-8A4F-83E6-D74D5ADB8B53}"/>
              </a:ext>
            </a:extLst>
          </p:cNvPr>
          <p:cNvSpPr/>
          <p:nvPr/>
        </p:nvSpPr>
        <p:spPr>
          <a:xfrm>
            <a:off x="591671" y="6359227"/>
            <a:ext cx="609599" cy="609599"/>
          </a:xfrm>
          <a:prstGeom prst="ellipse">
            <a:avLst/>
          </a:prstGeom>
          <a:solidFill>
            <a:srgbClr val="CF9AF4"/>
          </a:solidFill>
          <a:ln>
            <a:solidFill>
              <a:srgbClr val="CF9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AD72D4-A8FF-A44C-BFDF-DE06742EB697}"/>
              </a:ext>
            </a:extLst>
          </p:cNvPr>
          <p:cNvSpPr/>
          <p:nvPr/>
        </p:nvSpPr>
        <p:spPr>
          <a:xfrm>
            <a:off x="9609035" y="3824036"/>
            <a:ext cx="609599" cy="609599"/>
          </a:xfrm>
          <a:prstGeom prst="ellipse">
            <a:avLst/>
          </a:prstGeom>
          <a:solidFill>
            <a:srgbClr val="CF9AF4"/>
          </a:solidFill>
          <a:ln>
            <a:solidFill>
              <a:srgbClr val="CF9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B3DB43-D5CE-4949-A6D5-3E6168F1B242}"/>
              </a:ext>
            </a:extLst>
          </p:cNvPr>
          <p:cNvSpPr/>
          <p:nvPr/>
        </p:nvSpPr>
        <p:spPr>
          <a:xfrm>
            <a:off x="2686050" y="8522986"/>
            <a:ext cx="609599" cy="609599"/>
          </a:xfrm>
          <a:prstGeom prst="ellipse">
            <a:avLst/>
          </a:prstGeom>
          <a:solidFill>
            <a:srgbClr val="CF9AF4"/>
          </a:solidFill>
          <a:ln>
            <a:solidFill>
              <a:srgbClr val="CF9A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2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2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865080" y="5003800"/>
            <a:ext cx="4937760" cy="4800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661" y="934912"/>
            <a:ext cx="16357579" cy="841182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2055E6E5-E875-094F-8671-0B3EC31DE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246" y="1804385"/>
            <a:ext cx="12120354" cy="5393556"/>
          </a:xfrm>
          <a:prstGeom prst="rect">
            <a:avLst/>
          </a:prstGeom>
        </p:spPr>
      </p:pic>
      <p:pic>
        <p:nvPicPr>
          <p:cNvPr id="23" name="Imagem 22" descr="Logotipo&#10;&#10;Descrição gerada automaticamente com confiança média">
            <a:extLst>
              <a:ext uri="{FF2B5EF4-FFF2-40B4-BE49-F238E27FC236}">
                <a16:creationId xmlns:a16="http://schemas.microsoft.com/office/drawing/2014/main" id="{634B0189-FD13-4C44-B411-D8B64739E8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14688" r="12832" b="32813"/>
          <a:stretch/>
        </p:blipFill>
        <p:spPr>
          <a:xfrm>
            <a:off x="1143000" y="7546735"/>
            <a:ext cx="1800000" cy="1800000"/>
          </a:xfrm>
          <a:prstGeom prst="ellipse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9D2A9A19-573A-8943-9F3A-EDFD589A60EC}"/>
              </a:ext>
            </a:extLst>
          </p:cNvPr>
          <p:cNvSpPr txBox="1"/>
          <p:nvPr/>
        </p:nvSpPr>
        <p:spPr>
          <a:xfrm>
            <a:off x="3180519" y="8019085"/>
            <a:ext cx="9920169" cy="855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HK Grotesk Light"/>
              </a:rPr>
              <a:t>Eu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posso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ir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atrás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da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solicitação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(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fazer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uma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requisição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e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esperar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a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resposta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)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ou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EU POSSO FICAR AGUARDANDO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algum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evento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K Grotesk Light"/>
              </a:rPr>
              <a:t>acontecer</a:t>
            </a:r>
            <a:r>
              <a:rPr lang="en-US" sz="2400" dirty="0">
                <a:solidFill>
                  <a:srgbClr val="000000"/>
                </a:solidFill>
                <a:latin typeface="HK Grotesk Ligh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70926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721</Words>
  <Application>Microsoft Macintosh PowerPoint</Application>
  <PresentationFormat>Personalizar</PresentationFormat>
  <Paragraphs>135</Paragraphs>
  <Slides>38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4" baseType="lpstr">
      <vt:lpstr>Arial</vt:lpstr>
      <vt:lpstr>Wingdings</vt:lpstr>
      <vt:lpstr>HK Grotesk Medium</vt:lpstr>
      <vt:lpstr>HK Grotesk Light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Roxo Rosa Laranja Simples Gradiente Apresentação</dc:title>
  <cp:lastModifiedBy>MARIA NATHALY GOMES DE MESQUITA</cp:lastModifiedBy>
  <cp:revision>15</cp:revision>
  <dcterms:created xsi:type="dcterms:W3CDTF">2006-08-16T00:00:00Z</dcterms:created>
  <dcterms:modified xsi:type="dcterms:W3CDTF">2022-01-14T03:05:07Z</dcterms:modified>
  <dc:identifier>DAE0_5wkYmc</dc:identifier>
</cp:coreProperties>
</file>